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6"/>
  </p:notesMasterIdLst>
  <p:sldIdLst>
    <p:sldId id="859" r:id="rId2"/>
    <p:sldId id="1140" r:id="rId3"/>
    <p:sldId id="1142" r:id="rId4"/>
    <p:sldId id="1143" r:id="rId5"/>
    <p:sldId id="1154" r:id="rId6"/>
    <p:sldId id="1144" r:id="rId7"/>
    <p:sldId id="1146" r:id="rId8"/>
    <p:sldId id="1155" r:id="rId9"/>
    <p:sldId id="1157" r:id="rId10"/>
    <p:sldId id="1147" r:id="rId11"/>
    <p:sldId id="1145" r:id="rId12"/>
    <p:sldId id="1148" r:id="rId13"/>
    <p:sldId id="1149" r:id="rId14"/>
    <p:sldId id="1153" r:id="rId15"/>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11" d="100"/>
          <a:sy n="111" d="100"/>
        </p:scale>
        <p:origin x="510"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 浙江专版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 y="1988840"/>
            <a:ext cx="12190412"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a:t>
            </a: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一部分   基础过关篇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1" y="3274709"/>
            <a:ext cx="12190412" cy="106939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基础过关</a:t>
            </a:r>
            <a:r>
              <a:rPr lang="en-US" altLang="zh-CN" sz="4800" b="0" smtClean="0">
                <a:solidFill>
                  <a:srgbClr val="000000"/>
                </a:solidFill>
                <a:latin typeface="+mn-lt"/>
                <a:ea typeface="微软雅黑" panose="020B0503020204020204" pitchFamily="34" charset="-122"/>
                <a:cs typeface="微软雅黑" panose="020B0503020204020204" pitchFamily="34" charset="-122"/>
              </a:rPr>
              <a:t>4</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67271"/>
            <a:ext cx="11485848" cy="914033"/>
          </a:xfrm>
        </p:spPr>
        <p:txBody>
          <a:bodyPr/>
          <a:lstStyle/>
          <a:p>
            <a:pPr indent="609600" hangingPunct="0">
              <a:spcAft>
                <a:spcPts val="0"/>
              </a:spcAft>
              <a:tabLst>
                <a:tab pos="5850890" algn="l"/>
              </a:tabLst>
            </a:pPr>
            <a:r>
              <a:rPr lang="en-US" altLang="zh-CN" sz="19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 the wave drew near, Grandpa paddled harder</a:t>
            </a:r>
            <a:r>
              <a:rPr lang="en-US" altLang="zh-CN" sz="19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19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was </a:t>
            </a:r>
            <a:r>
              <a:rPr lang="zh-CN" altLang="zh-CN" sz="19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19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a:t>
            </a:r>
            <a:r>
              <a:rPr lang="zh-CN" altLang="zh-CN" sz="19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19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lifted by the water and stopped paddling</a:t>
            </a:r>
            <a:r>
              <a:rPr lang="en-US" altLang="zh-CN" sz="19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19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Now, he was riding the wave, </a:t>
            </a:r>
            <a:r>
              <a:rPr lang="zh-CN" altLang="zh-CN" sz="19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19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a:t>
            </a:r>
            <a:r>
              <a:rPr lang="zh-CN" altLang="zh-CN" sz="19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19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fast</a:t>
            </a:r>
            <a:r>
              <a:rPr lang="en-US" altLang="zh-CN" sz="19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19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Carter was amazed</a:t>
            </a:r>
            <a:r>
              <a:rPr lang="en-US" altLang="zh-CN" sz="19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19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Grandpa was totally </a:t>
            </a:r>
            <a:r>
              <a:rPr lang="zh-CN" altLang="zh-CN" sz="19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19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10</a:t>
            </a:r>
            <a:r>
              <a:rPr lang="zh-CN" altLang="zh-CN" sz="19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19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6"/>
          <p:cNvSpPr txBox="1">
            <a:spLocks/>
          </p:cNvSpPr>
          <p:nvPr/>
        </p:nvSpPr>
        <p:spPr bwMode="auto">
          <a:xfrm>
            <a:off x="369998" y="1700808"/>
            <a:ext cx="11485848" cy="13526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038600" algn="l"/>
                <a:tab pos="6545263" algn="l"/>
                <a:tab pos="9153525" algn="l"/>
              </a:tabLst>
            </a:pPr>
            <a:r>
              <a:rPr lang="zh-CN" altLang="zh-CN" sz="19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19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sz="190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19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19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19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quietly	B</a:t>
            </a:r>
            <a:r>
              <a:rPr lang="en-US" altLang="zh-CN" sz="19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19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expectedly	C</a:t>
            </a:r>
            <a:r>
              <a:rPr lang="en-US" altLang="zh-CN" sz="19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19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suddenly	D</a:t>
            </a:r>
            <a:r>
              <a:rPr lang="en-US" altLang="zh-CN" sz="19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19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safely</a:t>
            </a:r>
            <a:endParaRPr lang="zh-CN" altLang="zh-CN" sz="19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4038600" algn="l"/>
                <a:tab pos="6545263" algn="l"/>
                <a:tab pos="9153525" algn="l"/>
              </a:tabLst>
            </a:pPr>
            <a:r>
              <a:rPr lang="zh-CN" altLang="zh-CN" sz="19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19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sz="190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19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19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19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shaking	B</a:t>
            </a:r>
            <a:r>
              <a:rPr lang="en-US" altLang="zh-CN" sz="19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19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flying	C</a:t>
            </a:r>
            <a:r>
              <a:rPr lang="en-US" altLang="zh-CN" sz="19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19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blowing	D</a:t>
            </a:r>
            <a:r>
              <a:rPr lang="en-US" altLang="zh-CN" sz="19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19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moving</a:t>
            </a:r>
            <a:endParaRPr lang="zh-CN" altLang="zh-CN" sz="19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4038600" algn="l"/>
                <a:tab pos="6545263" algn="l"/>
                <a:tab pos="9153525" algn="l"/>
              </a:tabLst>
            </a:pPr>
            <a:r>
              <a:rPr lang="zh-CN" altLang="zh-CN" sz="19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19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sz="190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19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19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19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danger	B</a:t>
            </a:r>
            <a:r>
              <a:rPr lang="en-US" altLang="zh-CN" sz="19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19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control	C</a:t>
            </a:r>
            <a:r>
              <a:rPr lang="en-US" altLang="zh-CN" sz="19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19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silence	D</a:t>
            </a:r>
            <a:r>
              <a:rPr lang="en-US" altLang="zh-CN" sz="19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19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public</a:t>
            </a:r>
            <a:endParaRPr lang="zh-CN" altLang="zh-CN" sz="1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5"/>
          <p:cNvSpPr txBox="1">
            <a:spLocks/>
          </p:cNvSpPr>
          <p:nvPr/>
        </p:nvSpPr>
        <p:spPr bwMode="auto">
          <a:xfrm>
            <a:off x="360854" y="3064897"/>
            <a:ext cx="11485848" cy="2668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19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8. C</a:t>
            </a:r>
            <a:r>
              <a:rPr lang="zh-CN" altLang="zh-CN" sz="19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19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19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19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19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考查副词辨析。句意：他突然被水托起</a:t>
            </a:r>
            <a:r>
              <a:rPr lang="en-US" altLang="zh-CN" sz="19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19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停止了划桨。</a:t>
            </a:r>
            <a:r>
              <a:rPr lang="en-US" altLang="zh-CN" sz="19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quietly</a:t>
            </a:r>
            <a:r>
              <a:rPr lang="zh-CN" altLang="zh-CN" sz="19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安静地；</a:t>
            </a:r>
            <a:r>
              <a:rPr lang="en-US" altLang="zh-CN" sz="19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expectedly</a:t>
            </a:r>
            <a:r>
              <a:rPr lang="zh-CN" altLang="zh-CN" sz="19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意料之中地；</a:t>
            </a:r>
            <a:r>
              <a:rPr lang="en-US" altLang="zh-CN" sz="19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suddenly</a:t>
            </a:r>
            <a:r>
              <a:rPr lang="zh-CN" altLang="zh-CN" sz="19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突然地；</a:t>
            </a:r>
            <a:r>
              <a:rPr lang="en-US" altLang="zh-CN" sz="19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safely</a:t>
            </a:r>
            <a:r>
              <a:rPr lang="zh-CN" altLang="zh-CN" sz="19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安全地。根据语境可知</a:t>
            </a:r>
            <a:r>
              <a:rPr lang="en-US" altLang="zh-CN" sz="19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19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海浪突然把爷爷托起。故选</a:t>
            </a:r>
            <a:r>
              <a:rPr lang="en-US" altLang="zh-CN" sz="19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19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9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z="19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9. D</a:t>
            </a:r>
            <a:r>
              <a:rPr lang="zh-CN" altLang="zh-CN" sz="19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19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19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19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19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考查动词辨析。句意：现</a:t>
            </a:r>
            <a:r>
              <a:rPr lang="en-US" altLang="zh-CN" sz="19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19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他正乘着海浪</a:t>
            </a:r>
            <a:r>
              <a:rPr lang="en-US" altLang="zh-CN" sz="19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19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快速地移动着。</a:t>
            </a:r>
            <a:r>
              <a:rPr lang="en-US" altLang="zh-CN" sz="19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shake</a:t>
            </a:r>
            <a:r>
              <a:rPr lang="zh-CN" altLang="zh-CN" sz="19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摇晃；</a:t>
            </a:r>
            <a:r>
              <a:rPr lang="en-US" altLang="zh-CN" sz="19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fly</a:t>
            </a:r>
            <a:r>
              <a:rPr lang="zh-CN" altLang="zh-CN" sz="19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飞；</a:t>
            </a:r>
            <a:r>
              <a:rPr lang="en-US" altLang="zh-CN" sz="19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blow</a:t>
            </a:r>
            <a:r>
              <a:rPr lang="zh-CN" altLang="zh-CN" sz="19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吹；</a:t>
            </a:r>
            <a:r>
              <a:rPr lang="en-US" altLang="zh-CN" sz="19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move</a:t>
            </a:r>
            <a:r>
              <a:rPr lang="zh-CN" altLang="zh-CN" sz="19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移动。根据</a:t>
            </a:r>
            <a:r>
              <a:rPr lang="en-US" altLang="zh-CN" sz="19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 was riding the wave”</a:t>
            </a:r>
            <a:r>
              <a:rPr lang="zh-CN" altLang="zh-CN" sz="19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sz="19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19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爷爷乘着海浪快速移动。故选</a:t>
            </a:r>
            <a:r>
              <a:rPr lang="en-US" altLang="zh-CN" sz="19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19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9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z="19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 B</a:t>
            </a:r>
            <a:r>
              <a:rPr lang="zh-CN" altLang="zh-CN" sz="19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19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19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19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19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考查介词词组辨析。句意：爷爷完全掌控着局面。</a:t>
            </a:r>
            <a:r>
              <a:rPr lang="en-US" altLang="zh-CN" sz="19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 danger</a:t>
            </a:r>
            <a:r>
              <a:rPr lang="zh-CN" altLang="zh-CN" sz="19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处于危险中；</a:t>
            </a:r>
            <a:r>
              <a:rPr lang="en-US" altLang="zh-CN" sz="19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 control</a:t>
            </a:r>
            <a:r>
              <a:rPr lang="zh-CN" altLang="zh-CN" sz="19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掌控；</a:t>
            </a:r>
            <a:r>
              <a:rPr lang="en-US" altLang="zh-CN" sz="19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 silence</a:t>
            </a:r>
            <a:r>
              <a:rPr lang="zh-CN" altLang="zh-CN" sz="19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沉默地；</a:t>
            </a:r>
            <a:r>
              <a:rPr lang="en-US" altLang="zh-CN" sz="19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 public</a:t>
            </a:r>
            <a:r>
              <a:rPr lang="zh-CN" altLang="zh-CN" sz="19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公开地。根据前文描述爷爷成功地驾驭海浪可知</a:t>
            </a:r>
            <a:r>
              <a:rPr lang="en-US" altLang="zh-CN" sz="19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19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爷爷完全掌控着局面。故选</a:t>
            </a:r>
            <a:r>
              <a:rPr lang="en-US" altLang="zh-CN" sz="19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19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766614" y="1794955"/>
            <a:ext cx="370614" cy="400110"/>
          </a:xfrm>
          <a:prstGeom prst="rect">
            <a:avLst/>
          </a:prstGeom>
        </p:spPr>
        <p:txBody>
          <a:bodyPr wrap="none">
            <a:spAutoFit/>
          </a:bodyPr>
          <a:lstStyle/>
          <a:p>
            <a:r>
              <a:rPr lang="en-US" altLang="zh-CN" sz="2000"/>
              <a:t>C</a:t>
            </a:r>
            <a:endParaRPr lang="zh-CN" altLang="en-US" sz="2000"/>
          </a:p>
        </p:txBody>
      </p:sp>
      <p:sp>
        <p:nvSpPr>
          <p:cNvPr id="8" name="矩形 7"/>
          <p:cNvSpPr/>
          <p:nvPr/>
        </p:nvSpPr>
        <p:spPr>
          <a:xfrm>
            <a:off x="783866" y="2204864"/>
            <a:ext cx="370614" cy="400110"/>
          </a:xfrm>
          <a:prstGeom prst="rect">
            <a:avLst/>
          </a:prstGeom>
        </p:spPr>
        <p:txBody>
          <a:bodyPr wrap="none">
            <a:spAutoFit/>
          </a:bodyPr>
          <a:lstStyle/>
          <a:p>
            <a:r>
              <a:rPr lang="en-US" altLang="zh-CN" sz="2000"/>
              <a:t>D</a:t>
            </a:r>
            <a:endParaRPr lang="zh-CN" altLang="en-US" sz="2000"/>
          </a:p>
        </p:txBody>
      </p:sp>
      <p:sp>
        <p:nvSpPr>
          <p:cNvPr id="10" name="矩形 9"/>
          <p:cNvSpPr/>
          <p:nvPr/>
        </p:nvSpPr>
        <p:spPr>
          <a:xfrm>
            <a:off x="801118" y="2636912"/>
            <a:ext cx="356188" cy="400110"/>
          </a:xfrm>
          <a:prstGeom prst="rect">
            <a:avLst/>
          </a:prstGeom>
        </p:spPr>
        <p:txBody>
          <a:bodyPr wrap="none">
            <a:spAutoFit/>
          </a:bodyPr>
          <a:lstStyle/>
          <a:p>
            <a:r>
              <a:rPr lang="en-US" altLang="zh-CN" sz="2000"/>
              <a:t>B</a:t>
            </a:r>
            <a:endParaRPr lang="zh-CN" altLang="en-US" sz="2000"/>
          </a:p>
        </p:txBody>
      </p:sp>
    </p:spTree>
    <p:extLst>
      <p:ext uri="{BB962C8B-B14F-4D97-AF65-F5344CB8AC3E}">
        <p14:creationId xmlns:p14="http://schemas.microsoft.com/office/powerpoint/2010/main" val="6255915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1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76425"/>
            <a:ext cx="11485848" cy="957250"/>
          </a:xfrm>
        </p:spPr>
        <p:txBody>
          <a:bodyPr/>
          <a:lstStyle/>
          <a:p>
            <a:pPr indent="609600" hangingPunct="0">
              <a:spcAft>
                <a:spcPts val="0"/>
              </a:spcAft>
              <a:tabLst>
                <a:tab pos="5850890" algn="l"/>
              </a:tabLst>
            </a:pP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Carter now realized his grandpa wasn’t </a:t>
            </a:r>
            <a:r>
              <a:rPr lang="zh-CN" altLang="zh-CN" sz="2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11      </a:t>
            </a:r>
            <a:r>
              <a:rPr lang="zh-CN" altLang="zh-CN" sz="2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all</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was amazing</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Completely amazing</a:t>
            </a: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“Go Grandpa</a:t>
            </a: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Carter shouted, </a:t>
            </a:r>
            <a:r>
              <a:rPr lang="zh-CN" altLang="zh-CN" sz="2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12</a:t>
            </a:r>
            <a:r>
              <a:rPr lang="zh-CN" altLang="zh-CN" sz="2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knew Grandpa couldn’t hear him</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7"/>
          <p:cNvSpPr txBox="1">
            <a:spLocks/>
          </p:cNvSpPr>
          <p:nvPr/>
        </p:nvSpPr>
        <p:spPr bwMode="auto">
          <a:xfrm>
            <a:off x="360854" y="1967694"/>
            <a:ext cx="11485848" cy="9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3856038" algn="l"/>
                <a:tab pos="6364288" algn="l"/>
                <a:tab pos="9234488" algn="l"/>
              </a:tabLst>
            </a:pPr>
            <a:r>
              <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11</a:t>
            </a:r>
            <a:r>
              <a:rPr lang="en-US" altLang="zh-CN" sz="200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happy	B</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strange	C</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brave	D</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normal</a:t>
            </a:r>
            <a:endPar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3856038" algn="l"/>
                <a:tab pos="6364288" algn="l"/>
                <a:tab pos="9234488" algn="l"/>
              </a:tabLst>
            </a:pPr>
            <a:r>
              <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sz="200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although	B</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C</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unless	D</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endPar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6"/>
          <p:cNvSpPr txBox="1">
            <a:spLocks/>
          </p:cNvSpPr>
          <p:nvPr/>
        </p:nvSpPr>
        <p:spPr bwMode="auto">
          <a:xfrm>
            <a:off x="360854" y="2924944"/>
            <a:ext cx="11485848" cy="2803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11. B</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考查形容词辨析。句意：卡特现在意识到他的爷爷一点也不奇怪。</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happy</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快乐的；</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strange</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奇怪的；</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brave</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勇敢的；</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normal</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普通的。根据后文</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 was amazing. Completely amazing</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以及前文</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“It’s so strange.”</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卡特意识到爷爷有这个爱好不奇怪。故选</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12. A</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考查连词辨析。句意：</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加油</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爷爷！</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卡特喊道</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尽管他知道爷爷听不见他的声音。</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although</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尽管；</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and</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unless</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除非；</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so</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所以。根据</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 knew Grandpa couldn’t hear him”</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前后是转折关系</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用</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although</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引导让步状语从句。故选</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801118" y="2057109"/>
            <a:ext cx="356188" cy="400110"/>
          </a:xfrm>
          <a:prstGeom prst="rect">
            <a:avLst/>
          </a:prstGeom>
        </p:spPr>
        <p:txBody>
          <a:bodyPr wrap="none">
            <a:spAutoFit/>
          </a:bodyPr>
          <a:lstStyle/>
          <a:p>
            <a:r>
              <a:rPr lang="en-US" altLang="zh-CN" sz="2000"/>
              <a:t>B</a:t>
            </a:r>
            <a:endParaRPr lang="zh-CN" altLang="en-US" sz="2000"/>
          </a:p>
        </p:txBody>
      </p:sp>
      <p:sp>
        <p:nvSpPr>
          <p:cNvPr id="8" name="矩形 7"/>
          <p:cNvSpPr/>
          <p:nvPr/>
        </p:nvSpPr>
        <p:spPr>
          <a:xfrm>
            <a:off x="801118" y="2518774"/>
            <a:ext cx="370614" cy="400110"/>
          </a:xfrm>
          <a:prstGeom prst="rect">
            <a:avLst/>
          </a:prstGeom>
        </p:spPr>
        <p:txBody>
          <a:bodyPr wrap="none">
            <a:spAutoFit/>
          </a:bodyPr>
          <a:lstStyle/>
          <a:p>
            <a:r>
              <a:rPr lang="en-US" altLang="zh-CN" sz="2000"/>
              <a:t>A</a:t>
            </a:r>
            <a:endParaRPr lang="zh-CN" altLang="en-US" sz="2000"/>
          </a:p>
        </p:txBody>
      </p:sp>
    </p:spTree>
    <p:extLst>
      <p:ext uri="{BB962C8B-B14F-4D97-AF65-F5344CB8AC3E}">
        <p14:creationId xmlns:p14="http://schemas.microsoft.com/office/powerpoint/2010/main" val="24443191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indent="609600"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the wave was gone, Grandpa turned towards the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13</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waved to Carter and Grandma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looked so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14</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8"/>
          <p:cNvSpPr txBox="1">
            <a:spLocks/>
          </p:cNvSpPr>
          <p:nvPr/>
        </p:nvSpPr>
        <p:spPr bwMode="auto">
          <a:xfrm>
            <a:off x="513254" y="191683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3856038" algn="l"/>
                <a:tab pos="6635750" algn="l"/>
                <a:tab pos="932497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13</a:t>
            </a:r>
            <a:r>
              <a:rPr lang="en-US" altLang="zh-CN"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rider	B</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beach	C</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ocean	D</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wave</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3856038" algn="l"/>
                <a:tab pos="6635750" algn="l"/>
                <a:tab pos="932497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14</a:t>
            </a:r>
            <a:r>
              <a:rPr lang="en-US" altLang="zh-CN"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old	B</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humorous	C</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excited	D</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shy</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1054646" y="2043596"/>
            <a:ext cx="389850" cy="461665"/>
          </a:xfrm>
          <a:prstGeom prst="rect">
            <a:avLst/>
          </a:prstGeom>
        </p:spPr>
        <p:txBody>
          <a:bodyPr wrap="none">
            <a:spAutoFit/>
          </a:bodyPr>
          <a:lstStyle/>
          <a:p>
            <a:r>
              <a:rPr lang="en-US" altLang="zh-CN" sz="2400"/>
              <a:t>B</a:t>
            </a:r>
            <a:endParaRPr lang="zh-CN" altLang="en-US"/>
          </a:p>
        </p:txBody>
      </p:sp>
      <p:sp>
        <p:nvSpPr>
          <p:cNvPr id="7" name="矩形 6"/>
          <p:cNvSpPr/>
          <p:nvPr/>
        </p:nvSpPr>
        <p:spPr>
          <a:xfrm>
            <a:off x="1054646" y="2585156"/>
            <a:ext cx="407484" cy="461665"/>
          </a:xfrm>
          <a:prstGeom prst="rect">
            <a:avLst/>
          </a:prstGeom>
        </p:spPr>
        <p:txBody>
          <a:bodyPr wrap="none">
            <a:spAutoFit/>
          </a:bodyPr>
          <a:lstStyle/>
          <a:p>
            <a:r>
              <a:rPr lang="en-US" altLang="zh-CN" sz="2400"/>
              <a:t>C</a:t>
            </a:r>
            <a:endParaRPr lang="zh-CN" altLang="en-US"/>
          </a:p>
        </p:txBody>
      </p:sp>
      <p:sp>
        <p:nvSpPr>
          <p:cNvPr id="8" name="内容占位符 7"/>
          <p:cNvSpPr txBox="1">
            <a:spLocks/>
          </p:cNvSpPr>
          <p:nvPr/>
        </p:nvSpPr>
        <p:spPr bwMode="auto">
          <a:xfrm>
            <a:off x="360854" y="3068960"/>
            <a:ext cx="11485848"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13. 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考查名词辨析。句意：当海浪退去后</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爷爷转向海滩</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向卡特和奶奶挥手。</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rider</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骑手；</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beach</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海滩；</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ocean</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海洋；</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wave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海浪。根据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“waved to Carter and Grandma”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爷爷是转向海滩向他们挥手。故选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14. 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考查形容词辨析。句意：他看起来如此兴奋。</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old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老的；</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humorous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幽默的；</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excited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兴奋的；</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shy</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害羞的。根据前文描述爷爷成功地驾驭海浪以及他向卡特和奶奶挥手可知</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爷爷看起来很兴奋。故选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975247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indent="609600"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Carter waved back</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wasn’t sure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15</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but he had tears in his eyes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quickly dried them and then waved again</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 you think I can be the one riding waves like him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 course,” Grandma said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9"/>
          <p:cNvSpPr txBox="1">
            <a:spLocks/>
          </p:cNvSpPr>
          <p:nvPr/>
        </p:nvSpPr>
        <p:spPr bwMode="auto">
          <a:xfrm>
            <a:off x="360854" y="2924944"/>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394652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15</a:t>
            </a:r>
            <a:r>
              <a:rPr lang="en-US" altLang="zh-CN"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B</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C</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where	                D</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02004" y="3022830"/>
            <a:ext cx="407484" cy="461665"/>
          </a:xfrm>
          <a:prstGeom prst="rect">
            <a:avLst/>
          </a:prstGeom>
        </p:spPr>
        <p:txBody>
          <a:bodyPr wrap="none">
            <a:spAutoFit/>
          </a:bodyPr>
          <a:lstStyle/>
          <a:p>
            <a:r>
              <a:rPr lang="en-US" altLang="zh-CN" sz="2400"/>
              <a:t>D</a:t>
            </a:r>
            <a:endParaRPr lang="zh-CN" altLang="en-US"/>
          </a:p>
        </p:txBody>
      </p:sp>
      <p:sp>
        <p:nvSpPr>
          <p:cNvPr id="6" name="内容占位符 8"/>
          <p:cNvSpPr txBox="1">
            <a:spLocks/>
          </p:cNvSpPr>
          <p:nvPr/>
        </p:nvSpPr>
        <p:spPr bwMode="auto">
          <a:xfrm>
            <a:off x="360854" y="350100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考查疑问词辨析。句意：他不确定为什么</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但他眼里有泪水。</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how</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怎样；</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what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什么；</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where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哪里；</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why</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为什么。根据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“but he had tears in his eyes”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卡特不确定为什么</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但是眼里有泪水。故选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440734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a:blip r:embed="rId2"/>
          <a:stretch>
            <a:fillRect/>
          </a:stretch>
        </p:blipFill>
        <p:spPr>
          <a:xfrm>
            <a:off x="406574" y="1268760"/>
            <a:ext cx="11449272" cy="4176464"/>
          </a:xfrm>
          <a:prstGeom prst="rect">
            <a:avLst/>
          </a:prstGeom>
        </p:spPr>
      </p:pic>
      <p:sp>
        <p:nvSpPr>
          <p:cNvPr id="10" name="内容占位符 9"/>
          <p:cNvSpPr>
            <a:spLocks noGrp="1"/>
          </p:cNvSpPr>
          <p:nvPr>
            <p:ph idx="1"/>
          </p:nvPr>
        </p:nvSpPr>
        <p:spPr>
          <a:xfrm>
            <a:off x="360854" y="1772816"/>
            <a:ext cx="11485848" cy="3582904"/>
          </a:xfrm>
        </p:spPr>
        <p:txBody>
          <a:bodyPr/>
          <a:lstStyle/>
          <a:p>
            <a:pPr hangingPunct="0">
              <a:spcAft>
                <a:spcPts val="0"/>
              </a:spcAft>
            </a:pPr>
            <a:r>
              <a:rPr lang="en-US" altLang="zh-CN" sz="2200" b="1">
                <a:latin typeface="Times New Roman" panose="02020603050405020304" pitchFamily="18" charset="0"/>
                <a:ea typeface="宋体" panose="02010600030101010101" pitchFamily="2" charset="-122"/>
                <a:cs typeface="Times New Roman" panose="02020603050405020304" pitchFamily="18" charset="0"/>
              </a:rPr>
              <a:t> When the waves</a:t>
            </a:r>
            <a:r>
              <a:rPr lang="zh-CN" altLang="zh-CN" sz="2200" b="1">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latin typeface="Times New Roman" panose="02020603050405020304" pitchFamily="18" charset="0"/>
                <a:ea typeface="楷体" panose="02010609060101010101" pitchFamily="49" charset="-122"/>
                <a:cs typeface="Times New Roman" panose="02020603050405020304" pitchFamily="18" charset="0"/>
              </a:rPr>
              <a:t>海浪</a:t>
            </a:r>
            <a:r>
              <a:rPr lang="zh-CN" altLang="zh-CN" sz="2200" b="1">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latin typeface="Times New Roman" panose="02020603050405020304" pitchFamily="18" charset="0"/>
                <a:ea typeface="楷体" panose="02010609060101010101" pitchFamily="49" charset="-122"/>
                <a:cs typeface="Times New Roman" panose="02020603050405020304" pitchFamily="18" charset="0"/>
              </a:rPr>
              <a:t> </a:t>
            </a:r>
            <a:r>
              <a:rPr lang="en-US" altLang="zh-CN" sz="2200" b="1">
                <a:latin typeface="Times New Roman" panose="02020603050405020304" pitchFamily="18" charset="0"/>
                <a:ea typeface="宋体" panose="02010600030101010101" pitchFamily="2" charset="-122"/>
                <a:cs typeface="Times New Roman" panose="02020603050405020304" pitchFamily="18" charset="0"/>
              </a:rPr>
              <a:t>come,</a:t>
            </a:r>
            <a:r>
              <a:rPr lang="en-US" altLang="zh-CN" sz="2200" b="1">
                <a:latin typeface="Times New Roman" panose="02020603050405020304" pitchFamily="18" charset="0"/>
                <a:ea typeface="楷体" panose="02010609060101010101" pitchFamily="49" charset="-122"/>
                <a:cs typeface="Times New Roman" panose="02020603050405020304" pitchFamily="18" charset="0"/>
              </a:rPr>
              <a:t> </a:t>
            </a:r>
            <a:r>
              <a:rPr lang="en-US" altLang="zh-CN" sz="2200" b="1">
                <a:latin typeface="Times New Roman" panose="02020603050405020304" pitchFamily="18" charset="0"/>
                <a:ea typeface="宋体" panose="02010600030101010101" pitchFamily="2" charset="-122"/>
                <a:cs typeface="Times New Roman" panose="02020603050405020304" pitchFamily="18" charset="0"/>
              </a:rPr>
              <a:t>they</a:t>
            </a:r>
            <a:r>
              <a:rPr lang="en-US" altLang="zh-CN" sz="2200" b="1">
                <a:latin typeface="Times New Roman" panose="02020603050405020304" pitchFamily="18" charset="0"/>
                <a:ea typeface="楷体" panose="02010609060101010101" pitchFamily="49" charset="-122"/>
                <a:cs typeface="Times New Roman" panose="02020603050405020304" pitchFamily="18" charset="0"/>
              </a:rPr>
              <a:t> </a:t>
            </a:r>
            <a:r>
              <a:rPr lang="en-US" altLang="zh-CN" sz="2200" b="1">
                <a:latin typeface="Times New Roman" panose="02020603050405020304" pitchFamily="18" charset="0"/>
                <a:ea typeface="宋体" panose="02010600030101010101" pitchFamily="2" charset="-122"/>
                <a:cs typeface="Times New Roman" panose="02020603050405020304" pitchFamily="18" charset="0"/>
              </a:rPr>
              <a:t>will</a:t>
            </a:r>
            <a:r>
              <a:rPr lang="en-US" altLang="zh-CN" sz="2200" b="1">
                <a:latin typeface="Times New Roman" panose="02020603050405020304" pitchFamily="18" charset="0"/>
                <a:ea typeface="楷体" panose="02010609060101010101" pitchFamily="49" charset="-122"/>
                <a:cs typeface="Times New Roman" panose="02020603050405020304" pitchFamily="18" charset="0"/>
              </a:rPr>
              <a:t> </a:t>
            </a:r>
            <a:r>
              <a:rPr lang="en-US" altLang="zh-CN" sz="2200" b="1">
                <a:latin typeface="Times New Roman" panose="02020603050405020304" pitchFamily="18" charset="0"/>
                <a:ea typeface="宋体" panose="02010600030101010101" pitchFamily="2" charset="-122"/>
                <a:cs typeface="Times New Roman" panose="02020603050405020304" pitchFamily="18" charset="0"/>
              </a:rPr>
              <a:t>ride</a:t>
            </a:r>
            <a:r>
              <a:rPr lang="en-US" altLang="zh-CN" sz="2200" b="1">
                <a:latin typeface="Times New Roman" panose="02020603050405020304" pitchFamily="18" charset="0"/>
                <a:ea typeface="楷体" panose="02010609060101010101" pitchFamily="49" charset="-122"/>
                <a:cs typeface="Times New Roman" panose="02020603050405020304" pitchFamily="18" charset="0"/>
              </a:rPr>
              <a:t> </a:t>
            </a:r>
            <a:r>
              <a:rPr lang="en-US" altLang="zh-CN" sz="2200" b="1">
                <a:latin typeface="Times New Roman" panose="02020603050405020304" pitchFamily="18" charset="0"/>
                <a:ea typeface="宋体" panose="02010600030101010101" pitchFamily="2" charset="-122"/>
                <a:cs typeface="Times New Roman" panose="02020603050405020304" pitchFamily="18" charset="0"/>
              </a:rPr>
              <a:t>the</a:t>
            </a:r>
            <a:r>
              <a:rPr lang="en-US" altLang="zh-CN" sz="2200" b="1">
                <a:latin typeface="Times New Roman" panose="02020603050405020304" pitchFamily="18" charset="0"/>
                <a:ea typeface="楷体" panose="02010609060101010101" pitchFamily="49" charset="-122"/>
                <a:cs typeface="Times New Roman" panose="02020603050405020304" pitchFamily="18" charset="0"/>
              </a:rPr>
              <a:t> </a:t>
            </a:r>
            <a:r>
              <a:rPr lang="en-US" altLang="zh-CN" sz="2200" b="1">
                <a:latin typeface="Times New Roman" panose="02020603050405020304" pitchFamily="18" charset="0"/>
                <a:ea typeface="宋体" panose="02010600030101010101" pitchFamily="2" charset="-122"/>
                <a:cs typeface="Times New Roman" panose="02020603050405020304" pitchFamily="18" charset="0"/>
              </a:rPr>
              <a:t>wave</a:t>
            </a:r>
            <a:r>
              <a:rPr lang="en-US" altLang="zh-CN" sz="2200" b="1">
                <a:latin typeface="Times New Roman" panose="02020603050405020304" pitchFamily="18" charset="0"/>
                <a:ea typeface="楷体" panose="02010609060101010101" pitchFamily="49" charset="-122"/>
                <a:cs typeface="Times New Roman" panose="02020603050405020304" pitchFamily="18" charset="0"/>
              </a:rPr>
              <a:t> </a:t>
            </a:r>
            <a:r>
              <a:rPr lang="en-US" altLang="zh-CN" sz="2200" b="1">
                <a:latin typeface="Times New Roman" panose="02020603050405020304" pitchFamily="18" charset="0"/>
                <a:ea typeface="宋体" panose="02010600030101010101" pitchFamily="2" charset="-122"/>
                <a:cs typeface="Times New Roman" panose="02020603050405020304" pitchFamily="18" charset="0"/>
              </a:rPr>
              <a:t>just</a:t>
            </a:r>
            <a:r>
              <a:rPr lang="en-US" altLang="zh-CN" sz="2200" b="1">
                <a:latin typeface="Times New Roman" panose="02020603050405020304" pitchFamily="18" charset="0"/>
                <a:ea typeface="楷体" panose="02010609060101010101" pitchFamily="49" charset="-122"/>
                <a:cs typeface="Times New Roman" panose="02020603050405020304" pitchFamily="18" charset="0"/>
              </a:rPr>
              <a:t> </a:t>
            </a:r>
            <a:r>
              <a:rPr lang="en-US" altLang="zh-CN" sz="2200" b="1">
                <a:latin typeface="Times New Roman" panose="02020603050405020304" pitchFamily="18" charset="0"/>
                <a:ea typeface="宋体" panose="02010600030101010101" pitchFamily="2" charset="-122"/>
                <a:cs typeface="Times New Roman" panose="02020603050405020304" pitchFamily="18" charset="0"/>
              </a:rPr>
              <a:t>like</a:t>
            </a:r>
            <a:r>
              <a:rPr lang="en-US" altLang="zh-CN" sz="2200" b="1">
                <a:latin typeface="Times New Roman" panose="02020603050405020304" pitchFamily="18" charset="0"/>
                <a:ea typeface="楷体" panose="02010609060101010101" pitchFamily="49" charset="-122"/>
                <a:cs typeface="Times New Roman" panose="02020603050405020304" pitchFamily="18" charset="0"/>
              </a:rPr>
              <a:t> </a:t>
            </a:r>
            <a:r>
              <a:rPr lang="en-US" altLang="zh-CN" sz="2200" b="1">
                <a:latin typeface="Times New Roman" panose="02020603050405020304" pitchFamily="18" charset="0"/>
                <a:ea typeface="宋体" panose="02010600030101010101" pitchFamily="2" charset="-122"/>
                <a:cs typeface="Times New Roman" panose="02020603050405020304" pitchFamily="18" charset="0"/>
              </a:rPr>
              <a:t>a</a:t>
            </a:r>
            <a:r>
              <a:rPr lang="en-US" altLang="zh-CN" sz="2200" b="1">
                <a:latin typeface="Times New Roman" panose="02020603050405020304" pitchFamily="18" charset="0"/>
                <a:ea typeface="楷体" panose="02010609060101010101" pitchFamily="49" charset="-122"/>
                <a:cs typeface="Times New Roman" panose="02020603050405020304" pitchFamily="18" charset="0"/>
              </a:rPr>
              <a:t> </a:t>
            </a:r>
            <a:r>
              <a:rPr lang="en-US" altLang="zh-CN" sz="2200" b="1">
                <a:latin typeface="Times New Roman" panose="02020603050405020304" pitchFamily="18" charset="0"/>
                <a:ea typeface="宋体" panose="02010600030101010101" pitchFamily="2" charset="-122"/>
                <a:cs typeface="Times New Roman" panose="02020603050405020304" pitchFamily="18" charset="0"/>
              </a:rPr>
              <a:t>surfer,</a:t>
            </a:r>
            <a:r>
              <a:rPr lang="en-US" altLang="zh-CN" sz="2200" b="1">
                <a:latin typeface="Times New Roman" panose="02020603050405020304" pitchFamily="18" charset="0"/>
                <a:ea typeface="楷体" panose="02010609060101010101" pitchFamily="49" charset="-122"/>
                <a:cs typeface="Times New Roman" panose="02020603050405020304" pitchFamily="18" charset="0"/>
              </a:rPr>
              <a:t> </a:t>
            </a:r>
            <a:r>
              <a:rPr lang="en-US" altLang="zh-CN" sz="2200" b="1">
                <a:latin typeface="Times New Roman" panose="02020603050405020304" pitchFamily="18" charset="0"/>
                <a:ea typeface="宋体" panose="02010600030101010101" pitchFamily="2" charset="-122"/>
                <a:cs typeface="Times New Roman" panose="02020603050405020304" pitchFamily="18" charset="0"/>
              </a:rPr>
              <a:t>only</a:t>
            </a:r>
            <a:r>
              <a:rPr lang="en-US" altLang="zh-CN" sz="2200" b="1">
                <a:latin typeface="Times New Roman" panose="02020603050405020304" pitchFamily="18" charset="0"/>
                <a:ea typeface="楷体" panose="02010609060101010101" pitchFamily="49" charset="-122"/>
                <a:cs typeface="Times New Roman" panose="02020603050405020304" pitchFamily="18" charset="0"/>
              </a:rPr>
              <a:t> </a:t>
            </a:r>
            <a:r>
              <a:rPr lang="en-US" altLang="zh-CN" sz="2200" b="1">
                <a:latin typeface="Times New Roman" panose="02020603050405020304" pitchFamily="18" charset="0"/>
                <a:ea typeface="宋体" panose="02010600030101010101" pitchFamily="2" charset="-122"/>
                <a:cs typeface="Times New Roman" panose="02020603050405020304" pitchFamily="18" charset="0"/>
              </a:rPr>
              <a:t>they</a:t>
            </a:r>
            <a:r>
              <a:rPr lang="en-US" altLang="zh-CN" sz="2200" b="1">
                <a:latin typeface="Times New Roman" panose="02020603050405020304" pitchFamily="18" charset="0"/>
                <a:ea typeface="楷体" panose="02010609060101010101" pitchFamily="49" charset="-122"/>
                <a:cs typeface="Times New Roman" panose="02020603050405020304" pitchFamily="18" charset="0"/>
              </a:rPr>
              <a:t> </a:t>
            </a:r>
            <a:r>
              <a:rPr lang="en-US" altLang="zh-CN" sz="2200" b="1">
                <a:latin typeface="Times New Roman" panose="02020603050405020304" pitchFamily="18" charset="0"/>
                <a:ea typeface="宋体" panose="02010600030101010101" pitchFamily="2" charset="-122"/>
                <a:cs typeface="Times New Roman" panose="02020603050405020304" pitchFamily="18" charset="0"/>
              </a:rPr>
              <a:t>paddle</a:t>
            </a:r>
            <a:r>
              <a:rPr lang="zh-CN" altLang="zh-CN" sz="2200" b="1">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latin typeface="Times New Roman" panose="02020603050405020304" pitchFamily="18" charset="0"/>
                <a:ea typeface="楷体" panose="02010609060101010101" pitchFamily="49" charset="-122"/>
                <a:cs typeface="Times New Roman" panose="02020603050405020304" pitchFamily="18" charset="0"/>
              </a:rPr>
              <a:t>用桨滑</a:t>
            </a:r>
            <a:r>
              <a:rPr lang="zh-CN" altLang="zh-CN" sz="2200" b="1">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latin typeface="Times New Roman" panose="02020603050405020304" pitchFamily="18" charset="0"/>
                <a:ea typeface="楷体" panose="02010609060101010101" pitchFamily="49" charset="-122"/>
                <a:cs typeface="Times New Roman" panose="02020603050405020304" pitchFamily="18" charset="0"/>
              </a:rPr>
              <a:t> </a:t>
            </a:r>
            <a:r>
              <a:rPr lang="en-US" altLang="zh-CN" sz="2200" b="1">
                <a:latin typeface="Times New Roman" panose="02020603050405020304" pitchFamily="18" charset="0"/>
                <a:ea typeface="宋体" panose="02010600030101010101" pitchFamily="2" charset="-122"/>
                <a:cs typeface="Times New Roman" panose="02020603050405020304" pitchFamily="18" charset="0"/>
              </a:rPr>
              <a:t>to</a:t>
            </a:r>
            <a:r>
              <a:rPr lang="en-US" altLang="zh-CN" sz="2200" b="1">
                <a:latin typeface="Times New Roman" panose="02020603050405020304" pitchFamily="18" charset="0"/>
                <a:ea typeface="楷体" panose="02010609060101010101" pitchFamily="49" charset="-122"/>
                <a:cs typeface="Times New Roman" panose="02020603050405020304" pitchFamily="18" charset="0"/>
              </a:rPr>
              <a:t> </a:t>
            </a:r>
            <a:r>
              <a:rPr lang="en-US" altLang="zh-CN" sz="2200" b="1">
                <a:latin typeface="Times New Roman" panose="02020603050405020304" pitchFamily="18" charset="0"/>
                <a:ea typeface="宋体" panose="02010600030101010101" pitchFamily="2" charset="-122"/>
                <a:cs typeface="Times New Roman" panose="02020603050405020304" pitchFamily="18" charset="0"/>
              </a:rPr>
              <a:t>get</a:t>
            </a:r>
            <a:r>
              <a:rPr lang="en-US" altLang="zh-CN" sz="2200" b="1">
                <a:latin typeface="Times New Roman" panose="02020603050405020304" pitchFamily="18" charset="0"/>
                <a:ea typeface="楷体" panose="02010609060101010101" pitchFamily="49" charset="-122"/>
                <a:cs typeface="Times New Roman" panose="02020603050405020304" pitchFamily="18" charset="0"/>
              </a:rPr>
              <a:t> </a:t>
            </a:r>
            <a:r>
              <a:rPr lang="en-US" altLang="zh-CN" sz="2200" b="1">
                <a:latin typeface="Times New Roman" panose="02020603050405020304" pitchFamily="18" charset="0"/>
                <a:ea typeface="宋体" panose="02010600030101010101" pitchFamily="2" charset="-122"/>
                <a:cs typeface="Times New Roman" panose="02020603050405020304" pitchFamily="18" charset="0"/>
              </a:rPr>
              <a:t>out</a:t>
            </a:r>
            <a:r>
              <a:rPr lang="en-US" altLang="zh-CN" sz="2200" b="1">
                <a:latin typeface="Times New Roman" panose="02020603050405020304" pitchFamily="18" charset="0"/>
                <a:ea typeface="楷体" panose="02010609060101010101" pitchFamily="49" charset="-122"/>
                <a:cs typeface="Times New Roman" panose="02020603050405020304" pitchFamily="18" charset="0"/>
              </a:rPr>
              <a:t> </a:t>
            </a:r>
            <a:r>
              <a:rPr lang="en-US" altLang="zh-CN" sz="2200" b="1">
                <a:latin typeface="Times New Roman" panose="02020603050405020304" pitchFamily="18" charset="0"/>
                <a:ea typeface="宋体" panose="02010600030101010101" pitchFamily="2" charset="-122"/>
                <a:cs typeface="Times New Roman" panose="02020603050405020304" pitchFamily="18" charset="0"/>
              </a:rPr>
              <a:t>to</a:t>
            </a:r>
            <a:r>
              <a:rPr lang="en-US" altLang="zh-CN" sz="2200" b="1">
                <a:latin typeface="Times New Roman" panose="02020603050405020304" pitchFamily="18" charset="0"/>
                <a:ea typeface="楷体" panose="02010609060101010101" pitchFamily="49" charset="-122"/>
                <a:cs typeface="Times New Roman" panose="02020603050405020304" pitchFamily="18" charset="0"/>
              </a:rPr>
              <a:t> </a:t>
            </a:r>
            <a:r>
              <a:rPr lang="en-US" altLang="zh-CN" sz="2200" b="1">
                <a:latin typeface="Times New Roman" panose="02020603050405020304" pitchFamily="18" charset="0"/>
                <a:ea typeface="宋体" panose="02010600030101010101" pitchFamily="2" charset="-122"/>
                <a:cs typeface="Times New Roman" panose="02020603050405020304" pitchFamily="18" charset="0"/>
              </a:rPr>
              <a:t>the</a:t>
            </a:r>
            <a:r>
              <a:rPr lang="en-US" altLang="zh-CN" sz="2200" b="1">
                <a:latin typeface="Times New Roman" panose="02020603050405020304" pitchFamily="18" charset="0"/>
                <a:ea typeface="楷体" panose="02010609060101010101" pitchFamily="49" charset="-122"/>
                <a:cs typeface="Times New Roman" panose="02020603050405020304" pitchFamily="18" charset="0"/>
              </a:rPr>
              <a:t> </a:t>
            </a:r>
            <a:r>
              <a:rPr lang="en-US" altLang="zh-CN" sz="2200" b="1">
                <a:latin typeface="Times New Roman" panose="02020603050405020304" pitchFamily="18" charset="0"/>
                <a:ea typeface="宋体" panose="02010600030101010101" pitchFamily="2" charset="-122"/>
                <a:cs typeface="Times New Roman" panose="02020603050405020304" pitchFamily="18" charset="0"/>
              </a:rPr>
              <a:t>waves.</a:t>
            </a:r>
            <a:endParaRPr lang="zh-CN" altLang="zh-CN" sz="2200">
              <a:latin typeface="Times New Roman" panose="02020603050405020304" pitchFamily="18" charset="0"/>
              <a:ea typeface="宋体" panose="02010600030101010101" pitchFamily="2" charset="-122"/>
              <a:cs typeface="Times New Roman" panose="02020603050405020304" pitchFamily="18" charset="0"/>
            </a:endParaRPr>
          </a:p>
          <a:p>
            <a:pPr indent="896938" hangingPunct="0">
              <a:spcAft>
                <a:spcPts val="0"/>
              </a:spcAft>
            </a:pPr>
            <a:r>
              <a:rPr lang="en-US" altLang="zh-CN" sz="2200" b="1">
                <a:latin typeface="Times New Roman" panose="02020603050405020304" pitchFamily="18" charset="0"/>
                <a:ea typeface="楷体" panose="02010609060101010101" pitchFamily="49" charset="-122"/>
                <a:cs typeface="Times New Roman" panose="02020603050405020304" pitchFamily="18" charset="0"/>
              </a:rPr>
              <a:t> </a:t>
            </a:r>
            <a:r>
              <a:rPr lang="zh-CN" altLang="zh-CN" sz="2200" b="1">
                <a:latin typeface="Times New Roman" panose="02020603050405020304" pitchFamily="18" charset="0"/>
                <a:ea typeface="楷体" panose="02010609060101010101" pitchFamily="49" charset="-122"/>
                <a:cs typeface="Times New Roman" panose="02020603050405020304" pitchFamily="18" charset="0"/>
              </a:rPr>
              <a:t>当浪潮涌来时</a:t>
            </a:r>
            <a:r>
              <a:rPr lang="en-US" altLang="zh-CN" sz="2200" b="1">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latin typeface="Times New Roman" panose="02020603050405020304" pitchFamily="18" charset="0"/>
                <a:ea typeface="楷体" panose="02010609060101010101" pitchFamily="49" charset="-122"/>
                <a:cs typeface="Times New Roman" panose="02020603050405020304" pitchFamily="18" charset="0"/>
              </a:rPr>
              <a:t>他们会像冲浪者般御浪而行</a:t>
            </a:r>
            <a:r>
              <a:rPr lang="en-US" altLang="zh-CN" sz="2200" b="1">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latin typeface="Times New Roman" panose="02020603050405020304" pitchFamily="18" charset="0"/>
                <a:ea typeface="楷体" panose="02010609060101010101" pitchFamily="49" charset="-122"/>
                <a:cs typeface="Times New Roman" panose="02020603050405020304" pitchFamily="18" charset="0"/>
              </a:rPr>
              <a:t>不同之处在于他们需要划桨迎向浪头。</a:t>
            </a:r>
            <a:endParaRPr lang="zh-CN" altLang="zh-CN" sz="2200">
              <a:latin typeface="Times New Roman" panose="02020603050405020304" pitchFamily="18" charset="0"/>
              <a:ea typeface="宋体" panose="02010600030101010101" pitchFamily="2" charset="-122"/>
              <a:cs typeface="Times New Roman" panose="02020603050405020304" pitchFamily="18" charset="0"/>
            </a:endParaRPr>
          </a:p>
          <a:p>
            <a:pPr indent="896938" hangingPunct="0">
              <a:spcAft>
                <a:spcPts val="0"/>
              </a:spcAft>
            </a:pPr>
            <a:r>
              <a:rPr lang="en-US" altLang="zh-CN" sz="2200" b="1">
                <a:latin typeface="Times New Roman" panose="02020603050405020304" pitchFamily="18" charset="0"/>
                <a:ea typeface="黑体" panose="02010609060101010101" pitchFamily="49" charset="-122"/>
                <a:cs typeface="Times New Roman" panose="02020603050405020304" pitchFamily="18" charset="0"/>
              </a:rPr>
              <a:t> </a:t>
            </a:r>
            <a:r>
              <a:rPr lang="zh-CN" altLang="zh-CN" sz="2200" b="1">
                <a:latin typeface="Times New Roman" panose="02020603050405020304" pitchFamily="18" charset="0"/>
                <a:ea typeface="宋体" panose="02010600030101010101" pitchFamily="2" charset="-122"/>
                <a:cs typeface="Times New Roman" panose="02020603050405020304" pitchFamily="18" charset="0"/>
              </a:rPr>
              <a:t>时间状语从句：</a:t>
            </a:r>
            <a:r>
              <a:rPr lang="en-US" altLang="zh-CN" sz="2200" b="1">
                <a:latin typeface="Times New Roman" panose="02020603050405020304" pitchFamily="18" charset="0"/>
                <a:ea typeface="宋体" panose="02010600030101010101" pitchFamily="2" charset="-122"/>
                <a:cs typeface="Times New Roman" panose="02020603050405020304" pitchFamily="18" charset="0"/>
              </a:rPr>
              <a:t>When the waves come</a:t>
            </a:r>
            <a:r>
              <a:rPr lang="zh-CN" altLang="zh-CN" sz="2200" b="1">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latin typeface="Times New Roman" panose="02020603050405020304" pitchFamily="18" charset="0"/>
                <a:ea typeface="楷体" panose="02010609060101010101" pitchFamily="49" charset="-122"/>
                <a:cs typeface="Times New Roman" panose="02020603050405020304" pitchFamily="18" charset="0"/>
              </a:rPr>
              <a:t>当海浪来临时</a:t>
            </a:r>
            <a:r>
              <a:rPr lang="zh-CN" altLang="zh-CN" sz="2200" b="1">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200" b="1">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1">
                <a:latin typeface="Times New Roman" panose="02020603050405020304" pitchFamily="18" charset="0"/>
                <a:ea typeface="宋体" panose="02010600030101010101" pitchFamily="2" charset="-122"/>
                <a:cs typeface="Times New Roman" panose="02020603050405020304" pitchFamily="18" charset="0"/>
              </a:rPr>
              <a:t>主句主干：</a:t>
            </a:r>
            <a:r>
              <a:rPr lang="en-US" altLang="zh-CN" sz="2200" b="1">
                <a:latin typeface="Times New Roman" panose="02020603050405020304" pitchFamily="18" charset="0"/>
                <a:ea typeface="宋体" panose="02010600030101010101" pitchFamily="2" charset="-122"/>
                <a:cs typeface="Times New Roman" panose="02020603050405020304" pitchFamily="18" charset="0"/>
              </a:rPr>
              <a:t>they will ride the wave</a:t>
            </a:r>
            <a:r>
              <a:rPr lang="zh-CN" altLang="zh-CN" sz="2200" b="1">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latin typeface="Times New Roman" panose="02020603050405020304" pitchFamily="18" charset="0"/>
                <a:ea typeface="楷体" panose="02010609060101010101" pitchFamily="49" charset="-122"/>
                <a:cs typeface="Times New Roman" panose="02020603050405020304" pitchFamily="18" charset="0"/>
              </a:rPr>
              <a:t>他们将乘浪而行</a:t>
            </a:r>
            <a:r>
              <a:rPr lang="zh-CN" altLang="zh-CN" sz="2200" b="1">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200" b="1">
                <a:latin typeface="Times New Roman" panose="02020603050405020304" pitchFamily="18" charset="0"/>
                <a:ea typeface="宋体" panose="02010600030101010101" pitchFamily="2" charset="-122"/>
                <a:cs typeface="Times New Roman" panose="02020603050405020304" pitchFamily="18" charset="0"/>
              </a:rPr>
              <a:t>3.</a:t>
            </a:r>
            <a:r>
              <a:rPr lang="zh-CN" altLang="zh-CN" sz="2200" b="1">
                <a:latin typeface="Times New Roman" panose="02020603050405020304" pitchFamily="18" charset="0"/>
                <a:ea typeface="宋体" panose="02010600030101010101" pitchFamily="2" charset="-122"/>
                <a:cs typeface="Times New Roman" panose="02020603050405020304" pitchFamily="18" charset="0"/>
              </a:rPr>
              <a:t>方式状语：</a:t>
            </a:r>
            <a:r>
              <a:rPr lang="en-US" altLang="zh-CN" sz="2200" b="1">
                <a:latin typeface="Times New Roman" panose="02020603050405020304" pitchFamily="18" charset="0"/>
                <a:ea typeface="宋体" panose="02010600030101010101" pitchFamily="2" charset="-122"/>
                <a:cs typeface="Times New Roman" panose="02020603050405020304" pitchFamily="18" charset="0"/>
              </a:rPr>
              <a:t>just like a surfer</a:t>
            </a:r>
            <a:r>
              <a:rPr lang="zh-CN" altLang="zh-CN" sz="2200" b="1">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latin typeface="Times New Roman" panose="02020603050405020304" pitchFamily="18" charset="0"/>
                <a:ea typeface="楷体" panose="02010609060101010101" pitchFamily="49" charset="-122"/>
                <a:cs typeface="Times New Roman" panose="02020603050405020304" pitchFamily="18" charset="0"/>
              </a:rPr>
              <a:t>就像冲浪者一样</a:t>
            </a:r>
            <a:r>
              <a:rPr lang="zh-CN" altLang="zh-CN" sz="2200" b="1">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200" b="1">
                <a:latin typeface="Times New Roman" panose="02020603050405020304" pitchFamily="18" charset="0"/>
                <a:ea typeface="宋体" panose="02010600030101010101" pitchFamily="2" charset="-122"/>
                <a:cs typeface="Times New Roman" panose="02020603050405020304" pitchFamily="18" charset="0"/>
              </a:rPr>
              <a:t>4.</a:t>
            </a:r>
            <a:r>
              <a:rPr lang="zh-CN" altLang="zh-CN" sz="2200" b="1">
                <a:latin typeface="Times New Roman" panose="02020603050405020304" pitchFamily="18" charset="0"/>
                <a:ea typeface="宋体" panose="02010600030101010101" pitchFamily="2" charset="-122"/>
                <a:cs typeface="Times New Roman" panose="02020603050405020304" pitchFamily="18" charset="0"/>
              </a:rPr>
              <a:t>补充性分句：</a:t>
            </a:r>
            <a:r>
              <a:rPr lang="en-US" altLang="zh-CN" sz="2200" b="1">
                <a:latin typeface="Times New Roman" panose="02020603050405020304" pitchFamily="18" charset="0"/>
                <a:ea typeface="宋体" panose="02010600030101010101" pitchFamily="2" charset="-122"/>
                <a:cs typeface="Times New Roman" panose="02020603050405020304" pitchFamily="18" charset="0"/>
              </a:rPr>
              <a:t>only they paddle to get out to the waves</a:t>
            </a:r>
            <a:r>
              <a:rPr lang="zh-CN" altLang="zh-CN" sz="2200" b="1">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latin typeface="Times New Roman" panose="02020603050405020304" pitchFamily="18" charset="0"/>
                <a:ea typeface="楷体" panose="02010609060101010101" pitchFamily="49" charset="-122"/>
                <a:cs typeface="Times New Roman" panose="02020603050405020304" pitchFamily="18" charset="0"/>
              </a:rPr>
              <a:t>区别在于他们需要划桨迎向海浪</a:t>
            </a:r>
            <a:r>
              <a:rPr lang="zh-CN" altLang="zh-CN" sz="2200" b="1">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1" name="图片 10"/>
          <p:cNvPicPr>
            <a:picLocks noChangeAspect="1"/>
          </p:cNvPicPr>
          <p:nvPr/>
        </p:nvPicPr>
        <p:blipFill>
          <a:blip r:embed="rId3">
            <a:clrChange>
              <a:clrFrom>
                <a:srgbClr val="FFFFFF"/>
              </a:clrFrom>
              <a:clrTo>
                <a:srgbClr val="FFFFFF">
                  <a:alpha val="0"/>
                </a:srgbClr>
              </a:clrTo>
            </a:clrChange>
          </a:blip>
          <a:stretch>
            <a:fillRect/>
          </a:stretch>
        </p:blipFill>
        <p:spPr>
          <a:xfrm>
            <a:off x="550590" y="1365191"/>
            <a:ext cx="2008748" cy="407625"/>
          </a:xfrm>
          <a:prstGeom prst="rect">
            <a:avLst/>
          </a:prstGeom>
        </p:spPr>
      </p:pic>
      <p:pic>
        <p:nvPicPr>
          <p:cNvPr id="12" name="图片 11"/>
          <p:cNvPicPr>
            <a:picLocks noChangeAspect="1"/>
          </p:cNvPicPr>
          <p:nvPr/>
        </p:nvPicPr>
        <p:blipFill>
          <a:blip r:embed="rId4"/>
          <a:stretch>
            <a:fillRect/>
          </a:stretch>
        </p:blipFill>
        <p:spPr>
          <a:xfrm>
            <a:off x="538116" y="2979700"/>
            <a:ext cx="859318" cy="293784"/>
          </a:xfrm>
          <a:prstGeom prst="rect">
            <a:avLst/>
          </a:prstGeom>
        </p:spPr>
      </p:pic>
      <p:pic>
        <p:nvPicPr>
          <p:cNvPr id="13" name="图片 12"/>
          <p:cNvPicPr>
            <a:picLocks noChangeAspect="1"/>
          </p:cNvPicPr>
          <p:nvPr/>
        </p:nvPicPr>
        <p:blipFill>
          <a:blip r:embed="rId5"/>
          <a:stretch>
            <a:fillRect/>
          </a:stretch>
        </p:blipFill>
        <p:spPr>
          <a:xfrm>
            <a:off x="513086" y="3472130"/>
            <a:ext cx="844630" cy="312145"/>
          </a:xfrm>
          <a:prstGeom prst="rect">
            <a:avLst/>
          </a:prstGeom>
        </p:spPr>
      </p:pic>
    </p:spTree>
    <p:extLst>
      <p:ext uri="{BB962C8B-B14F-4D97-AF65-F5344CB8AC3E}">
        <p14:creationId xmlns:p14="http://schemas.microsoft.com/office/powerpoint/2010/main" val="35262561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708920"/>
            <a:ext cx="11485848" cy="1130246"/>
          </a:xfrm>
        </p:spPr>
        <p:txBody>
          <a:bodyPr/>
          <a:lstStyle/>
          <a:p>
            <a:pPr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讲述了一个小男孩卡特和他的奶奶在海滩上观看爷爷进行水上滑板冲浪的故事。</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语篇导航-DA.eps" descr="id:2147487930;FounderCES"/>
          <p:cNvPicPr/>
          <p:nvPr/>
        </p:nvPicPr>
        <p:blipFill>
          <a:blip r:embed="rId2"/>
          <a:stretch>
            <a:fillRect/>
          </a:stretch>
        </p:blipFill>
        <p:spPr>
          <a:xfrm>
            <a:off x="478582" y="2780928"/>
            <a:ext cx="2204616" cy="538728"/>
          </a:xfrm>
          <a:prstGeom prst="rect">
            <a:avLst/>
          </a:prstGeom>
        </p:spPr>
      </p:pic>
      <p:pic>
        <p:nvPicPr>
          <p:cNvPr id="4" name="图片 3"/>
          <p:cNvPicPr>
            <a:picLocks noChangeAspect="1"/>
          </p:cNvPicPr>
          <p:nvPr/>
        </p:nvPicPr>
        <p:blipFill>
          <a:blip r:embed="rId3"/>
          <a:stretch>
            <a:fillRect/>
          </a:stretch>
        </p:blipFill>
        <p:spPr>
          <a:xfrm>
            <a:off x="334567" y="1305025"/>
            <a:ext cx="11512136" cy="1331887"/>
          </a:xfrm>
          <a:prstGeom prst="rect">
            <a:avLst/>
          </a:prstGeom>
        </p:spPr>
      </p:pic>
    </p:spTree>
    <p:extLst>
      <p:ext uri="{BB962C8B-B14F-4D97-AF65-F5344CB8AC3E}">
        <p14:creationId xmlns:p14="http://schemas.microsoft.com/office/powerpoint/2010/main" val="21611251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92696"/>
            <a:ext cx="11485848" cy="1551579"/>
          </a:xfrm>
        </p:spPr>
        <p:txBody>
          <a:bodyPr/>
          <a:lstStyle/>
          <a:p>
            <a:pPr indent="715963" hangingPunct="0">
              <a:spcAft>
                <a:spcPts val="0"/>
              </a:spcAft>
              <a:tabLst>
                <a:tab pos="5850890" algn="l"/>
              </a:tabLst>
            </a:pP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can’t Grandpa just be normal</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Why does he take waveski</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水上滑板冲浪</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as a</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It’s so strange,” Carter asked Grandma</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Grandma laughed, “I’ve </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that for many years</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9998" y="2204864"/>
            <a:ext cx="11485848" cy="1043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038600" algn="l"/>
                <a:tab pos="5849938" algn="l"/>
                <a:tab pos="6635750" algn="l"/>
                <a:tab pos="9153525" algn="l"/>
              </a:tabLst>
            </a:pP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20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hobby</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example</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activity</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competition</a:t>
            </a:r>
            <a:endPar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4038600" algn="l"/>
                <a:tab pos="5849938" algn="l"/>
                <a:tab pos="6635750" algn="l"/>
                <a:tab pos="9153525" algn="l"/>
              </a:tabLst>
            </a:pP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wondered	B</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mastered		 C</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admired	 D</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heard</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38622" y="2276872"/>
            <a:ext cx="388248" cy="430887"/>
          </a:xfrm>
          <a:prstGeom prst="rect">
            <a:avLst/>
          </a:prstGeom>
        </p:spPr>
        <p:txBody>
          <a:bodyPr wrap="none">
            <a:spAutoFit/>
          </a:bodyPr>
          <a:lstStyle/>
          <a:p>
            <a:r>
              <a:rPr lang="en-US" altLang="zh-CN" sz="2200"/>
              <a:t>A</a:t>
            </a:r>
            <a:endParaRPr lang="zh-CN" altLang="en-US" sz="2200"/>
          </a:p>
        </p:txBody>
      </p:sp>
      <p:sp>
        <p:nvSpPr>
          <p:cNvPr id="6" name="内容占位符 1"/>
          <p:cNvSpPr txBox="1">
            <a:spLocks/>
          </p:cNvSpPr>
          <p:nvPr/>
        </p:nvSpPr>
        <p:spPr bwMode="auto">
          <a:xfrm>
            <a:off x="360854" y="3212976"/>
            <a:ext cx="11485848" cy="3075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200"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考查名词辨析。句意：他为什么把水上滑板冲浪当作一种爱好呢？</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hobby</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爱好；</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example</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例子；</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activity</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活动；</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competition</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比赛。根据后文描述爷爷进行水上滑板冲浪这项活动可知</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这里是指把水上滑板冲浪当作爱好。故选</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 A</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考查动词辨析。句意：多年来我一直对此感到疑惑。</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wonder</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疑惑；</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master</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掌握；</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admire</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钦佩；</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hear</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听到。根据前文卡特问的问题以及奶奶笑了可知</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奶奶多年来一直对爷爷的这个爱好感到疑惑。故选</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矩形 7"/>
          <p:cNvSpPr/>
          <p:nvPr/>
        </p:nvSpPr>
        <p:spPr>
          <a:xfrm>
            <a:off x="864500" y="2828219"/>
            <a:ext cx="388248" cy="430887"/>
          </a:xfrm>
          <a:prstGeom prst="rect">
            <a:avLst/>
          </a:prstGeom>
        </p:spPr>
        <p:txBody>
          <a:bodyPr wrap="none">
            <a:spAutoFit/>
          </a:bodyPr>
          <a:lstStyle/>
          <a:p>
            <a:r>
              <a:rPr lang="en-US" altLang="zh-CN" sz="2200">
                <a:cs typeface="Times New Roman" panose="02020603050405020304" pitchFamily="18" charset="0"/>
              </a:rPr>
              <a:t>A</a:t>
            </a:r>
            <a:endParaRPr lang="zh-CN" altLang="en-US"/>
          </a:p>
        </p:txBody>
      </p:sp>
    </p:spTree>
    <p:extLst>
      <p:ext uri="{BB962C8B-B14F-4D97-AF65-F5344CB8AC3E}">
        <p14:creationId xmlns:p14="http://schemas.microsoft.com/office/powerpoint/2010/main" val="5816578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66132"/>
            <a:ext cx="11485848" cy="1200329"/>
          </a:xfrm>
        </p:spPr>
        <p:txBody>
          <a:bodyPr/>
          <a:lstStyle/>
          <a:p>
            <a:pPr indent="609600"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were sitting on the beach watching Grandpa and some of his friends in the ocean</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“None of my friends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knows what a waveski is,” Carter continued</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2"/>
          <p:cNvSpPr txBox="1">
            <a:spLocks/>
          </p:cNvSpPr>
          <p:nvPr/>
        </p:nvSpPr>
        <p:spPr bwMode="auto">
          <a:xfrm>
            <a:off x="360854" y="2529109"/>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3584575" algn="l"/>
                <a:tab pos="6192838" algn="l"/>
                <a:tab pos="9063038"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still	B</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also	C</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even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just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10630" y="2651243"/>
            <a:ext cx="407484" cy="461665"/>
          </a:xfrm>
          <a:prstGeom prst="rect">
            <a:avLst/>
          </a:prstGeom>
        </p:spPr>
        <p:txBody>
          <a:bodyPr wrap="none">
            <a:spAutoFit/>
          </a:bodyPr>
          <a:lstStyle/>
          <a:p>
            <a:r>
              <a:rPr lang="en-US" altLang="zh-CN" sz="2400"/>
              <a:t>C</a:t>
            </a:r>
            <a:endParaRPr lang="zh-CN" altLang="en-US"/>
          </a:p>
        </p:txBody>
      </p:sp>
      <p:sp>
        <p:nvSpPr>
          <p:cNvPr id="6" name="内容占位符 2"/>
          <p:cNvSpPr txBox="1">
            <a:spLocks/>
          </p:cNvSpPr>
          <p:nvPr/>
        </p:nvSpPr>
        <p:spPr bwMode="auto">
          <a:xfrm>
            <a:off x="360854" y="311290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考查副词辨析。句意：我的朋友中甚至没人知道水上滑板冲浪是什么。</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still</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仍然；</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also</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也；</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even</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甚至；</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just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仅仅。根据语境可知</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这里强调程度</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用</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even</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表示甚至没人知道。故选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896707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24042"/>
            <a:ext cx="11485848" cy="1684244"/>
          </a:xfrm>
        </p:spPr>
        <p:txBody>
          <a:bodyPr/>
          <a:lstStyle/>
          <a:p>
            <a:pPr hangingPunct="0">
              <a:spcAft>
                <a:spcPts val="0"/>
              </a:spcAft>
              <a:tabLst>
                <a:tab pos="585089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Just tell them it’s a lot like surfing, but the riders sit on top of a waveski</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the waves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海浪</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come, they will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wave just like a surfer, only they paddle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用桨滑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get out to the waves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2"/>
          <p:cNvSpPr txBox="1">
            <a:spLocks/>
          </p:cNvSpPr>
          <p:nvPr/>
        </p:nvSpPr>
        <p:spPr bwMode="auto">
          <a:xfrm>
            <a:off x="360854" y="2898626"/>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3584575" algn="l"/>
                <a:tab pos="6192838" algn="l"/>
                <a:tab pos="9063038"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hug	B</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ride	C</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discover	D</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record</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05004" y="3004583"/>
            <a:ext cx="389850" cy="461665"/>
          </a:xfrm>
          <a:prstGeom prst="rect">
            <a:avLst/>
          </a:prstGeom>
        </p:spPr>
        <p:txBody>
          <a:bodyPr wrap="none">
            <a:spAutoFit/>
          </a:bodyPr>
          <a:lstStyle/>
          <a:p>
            <a:r>
              <a:rPr lang="en-US" altLang="zh-CN" sz="2400" smtClean="0"/>
              <a:t>B</a:t>
            </a:r>
            <a:endParaRPr lang="zh-CN" altLang="en-US"/>
          </a:p>
        </p:txBody>
      </p:sp>
      <p:sp>
        <p:nvSpPr>
          <p:cNvPr id="6" name="内容占位符 2"/>
          <p:cNvSpPr txBox="1">
            <a:spLocks/>
          </p:cNvSpPr>
          <p:nvPr/>
        </p:nvSpPr>
        <p:spPr bwMode="auto">
          <a:xfrm>
            <a:off x="360854" y="3474874"/>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考查动词辨析。句意：当海浪来的时候</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他们会像冲浪者一样驾驭海浪</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只是他们用桨划水去接近海浪。</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hug</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拥抱；</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ride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驾驭；</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discover</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发现；</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record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记录。根据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“just like a surfer”</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此处是指像冲浪者一样驾驭海浪。故选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933118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22184"/>
            <a:ext cx="11485848" cy="1684244"/>
          </a:xfrm>
        </p:spPr>
        <p:txBody>
          <a:bodyPr/>
          <a:lstStyle/>
          <a:p>
            <a:pPr indent="609600"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“Nobody’s grandpa does this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Grandma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“Well, what should he do instead in his spare time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don’t know, but it is so dangerous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Maybe only young people can do it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4"/>
          <p:cNvSpPr txBox="1">
            <a:spLocks/>
          </p:cNvSpPr>
          <p:nvPr/>
        </p:nvSpPr>
        <p:spPr bwMode="auto">
          <a:xfrm>
            <a:off x="360854" y="2996768"/>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129088" algn="l"/>
                <a:tab pos="6545263" algn="l"/>
                <a:tab pos="897255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signed	B</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agreed	C</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shouted	D</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laughed</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10630" y="3112090"/>
            <a:ext cx="407484" cy="461665"/>
          </a:xfrm>
          <a:prstGeom prst="rect">
            <a:avLst/>
          </a:prstGeom>
        </p:spPr>
        <p:txBody>
          <a:bodyPr wrap="none">
            <a:spAutoFit/>
          </a:bodyPr>
          <a:lstStyle/>
          <a:p>
            <a:r>
              <a:rPr lang="en-US" altLang="zh-CN" sz="2400"/>
              <a:t>D</a:t>
            </a:r>
            <a:endParaRPr lang="zh-CN" altLang="en-US"/>
          </a:p>
        </p:txBody>
      </p:sp>
      <p:sp>
        <p:nvSpPr>
          <p:cNvPr id="6" name="内容占位符 3"/>
          <p:cNvSpPr txBox="1">
            <a:spLocks/>
          </p:cNvSpPr>
          <p:nvPr/>
        </p:nvSpPr>
        <p:spPr bwMode="auto">
          <a:xfrm>
            <a:off x="360854" y="3522890"/>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考查动词辨析。句意：奶奶笑着说：</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那他空闲时间应该干什么呢？</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sign</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签名；</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agree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同意；</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shout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大喊；</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laugh</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笑。故选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574297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24042"/>
            <a:ext cx="11485848" cy="576248"/>
          </a:xfrm>
        </p:spPr>
        <p:txBody>
          <a:bodyPr/>
          <a:lstStyle/>
          <a:p>
            <a:pPr indent="609600"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“Look</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big wave is coming in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Grandma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ocean</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5"/>
          <p:cNvSpPr txBox="1">
            <a:spLocks/>
          </p:cNvSpPr>
          <p:nvPr/>
        </p:nvSpPr>
        <p:spPr bwMode="auto">
          <a:xfrm>
            <a:off x="360854" y="1818690"/>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defTabSz="931863" eaLnBrk="1" hangingPunct="0">
              <a:spcAft>
                <a:spcPts val="0"/>
              </a:spcAft>
              <a:tabLst>
                <a:tab pos="4310063" algn="l"/>
                <a:tab pos="6907213"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pointed to	B</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ran along	C</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searched for	D</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listened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4"/>
          <p:cNvSpPr txBox="1">
            <a:spLocks/>
          </p:cNvSpPr>
          <p:nvPr/>
        </p:nvSpPr>
        <p:spPr bwMode="auto">
          <a:xfrm>
            <a:off x="360854" y="2394754"/>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考查动词词组辨析。句意：</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看！一个大浪来了！</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奶奶指着大海。</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point to</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指向；</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run along</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沿着</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跑；</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search for</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搜寻；</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listen to</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听。根据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“Look</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 big wave is coming in</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奶奶指着大海让卡特看。故选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910630" y="1962706"/>
            <a:ext cx="407484" cy="461665"/>
          </a:xfrm>
          <a:prstGeom prst="rect">
            <a:avLst/>
          </a:prstGeom>
        </p:spPr>
        <p:txBody>
          <a:bodyPr wrap="none">
            <a:spAutoFit/>
          </a:bodyPr>
          <a:lstStyle/>
          <a:p>
            <a:r>
              <a:rPr lang="en-US" altLang="zh-CN" sz="2400">
                <a:cs typeface="Times New Roman" panose="02020603050405020304" pitchFamily="18" charset="0"/>
              </a:rPr>
              <a:t>A</a:t>
            </a:r>
            <a:endParaRPr lang="zh-CN" altLang="en-US" sz="2400"/>
          </a:p>
        </p:txBody>
      </p:sp>
    </p:spTree>
    <p:extLst>
      <p:ext uri="{BB962C8B-B14F-4D97-AF65-F5344CB8AC3E}">
        <p14:creationId xmlns:p14="http://schemas.microsoft.com/office/powerpoint/2010/main" val="33646760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58076"/>
            <a:ext cx="11485848" cy="2238241"/>
          </a:xfrm>
        </p:spPr>
        <p:txBody>
          <a:bodyPr/>
          <a:lstStyle/>
          <a:p>
            <a:pPr indent="609600" hangingPunct="0">
              <a:spcAft>
                <a:spcPts val="0"/>
              </a:spcAft>
              <a:tabLst>
                <a:tab pos="585089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Carter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saw Grandpa in front of his friends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was leaning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倾斜</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forward and paddling hard, just ahead of the large wave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Carter was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how hard Grandpa was paddling and how fast he was moving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Just then, another huge wave came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was not good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if something bad happened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5"/>
          <p:cNvSpPr txBox="1">
            <a:spLocks/>
          </p:cNvSpPr>
          <p:nvPr/>
        </p:nvSpPr>
        <p:spPr bwMode="auto">
          <a:xfrm>
            <a:off x="360854" y="3208724"/>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defTabSz="931863" eaLnBrk="1" hangingPunct="0">
              <a:spcAft>
                <a:spcPts val="0"/>
              </a:spcAft>
              <a:tabLst>
                <a:tab pos="4310063" algn="l"/>
                <a:tab pos="6907213"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disappointed	B</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upset	C</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surprised		D</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mad</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10630" y="3323307"/>
            <a:ext cx="407484" cy="461665"/>
          </a:xfrm>
          <a:prstGeom prst="rect">
            <a:avLst/>
          </a:prstGeom>
        </p:spPr>
        <p:txBody>
          <a:bodyPr wrap="none">
            <a:spAutoFit/>
          </a:bodyPr>
          <a:lstStyle/>
          <a:p>
            <a:r>
              <a:rPr lang="en-US" altLang="zh-CN" sz="2400">
                <a:cs typeface="Times New Roman" panose="02020603050405020304" pitchFamily="18" charset="0"/>
              </a:rPr>
              <a:t>C</a:t>
            </a:r>
            <a:endParaRPr lang="zh-CN" altLang="en-US" sz="2400"/>
          </a:p>
        </p:txBody>
      </p:sp>
      <p:sp>
        <p:nvSpPr>
          <p:cNvPr id="6" name="内容占位符 4"/>
          <p:cNvSpPr txBox="1">
            <a:spLocks/>
          </p:cNvSpPr>
          <p:nvPr/>
        </p:nvSpPr>
        <p:spPr bwMode="auto">
          <a:xfrm>
            <a:off x="360854" y="3712964"/>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考查形容词辨析。句意：卡特对爷爷划得如此用力、移动得如此之快感到惊讶。</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disappointed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失望的；</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upset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心烦意乱的；</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surprised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惊讶的；</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疯狂的。根据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“how hard Grandpa was paddling and how fast he was moving”</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卡特对爷爷的表现感到惊讶。故选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6033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43710" y="1844824"/>
            <a:ext cx="11368120" cy="2520280"/>
          </a:xfrm>
          <a:prstGeom prst="rect">
            <a:avLst/>
          </a:prstGeom>
        </p:spPr>
      </p:pic>
      <p:sp>
        <p:nvSpPr>
          <p:cNvPr id="2" name="内容占位符 1"/>
          <p:cNvSpPr>
            <a:spLocks noGrp="1"/>
          </p:cNvSpPr>
          <p:nvPr>
            <p:ph idx="1"/>
          </p:nvPr>
        </p:nvSpPr>
        <p:spPr>
          <a:xfrm>
            <a:off x="360854" y="1766823"/>
            <a:ext cx="11485848" cy="2238241"/>
          </a:xfrm>
        </p:spPr>
        <p:txBody>
          <a:bodyPr/>
          <a:lstStyle/>
          <a:p>
            <a:pPr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形容词</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副词</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构成感叹句式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强调程度或方式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hard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多么用力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修饰动词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paddling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划桨的动作强度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fast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多么快</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修饰动词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moving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移动的速度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并列连词</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连接两个平行结构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hard...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fast...</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eps" descr="id:2147488246;FounderCES"/>
          <p:cNvPicPr/>
          <p:nvPr/>
        </p:nvPicPr>
        <p:blipFill>
          <a:blip r:embed="rId3"/>
          <a:stretch>
            <a:fillRect/>
          </a:stretch>
        </p:blipFill>
        <p:spPr>
          <a:xfrm>
            <a:off x="441078" y="1951336"/>
            <a:ext cx="1958994" cy="383917"/>
          </a:xfrm>
          <a:prstGeom prst="rect">
            <a:avLst/>
          </a:prstGeom>
        </p:spPr>
      </p:pic>
    </p:spTree>
    <p:extLst>
      <p:ext uri="{BB962C8B-B14F-4D97-AF65-F5344CB8AC3E}">
        <p14:creationId xmlns:p14="http://schemas.microsoft.com/office/powerpoint/2010/main" val="4234207958"/>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456</TotalTime>
  <Words>786</Words>
  <Application>Microsoft Office PowerPoint</Application>
  <PresentationFormat>自定义</PresentationFormat>
  <Paragraphs>72</Paragraphs>
  <Slides>14</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14</vt:i4>
      </vt:variant>
    </vt:vector>
  </HeadingPairs>
  <TitlesOfParts>
    <vt:vector size="22"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446</cp:revision>
  <dcterms:created xsi:type="dcterms:W3CDTF">2020-11-06T05:24:00Z</dcterms:created>
  <dcterms:modified xsi:type="dcterms:W3CDTF">2025-09-17T15:45:14Z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